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2"/>
  </p:sldMasterIdLst>
  <p:notesMasterIdLst>
    <p:notesMasterId r:id="rId29"/>
  </p:notesMasterIdLst>
  <p:handoutMasterIdLst>
    <p:handoutMasterId r:id="rId30"/>
  </p:handoutMasterIdLst>
  <p:sldIdLst>
    <p:sldId id="274" r:id="rId3"/>
    <p:sldId id="435" r:id="rId4"/>
    <p:sldId id="429" r:id="rId5"/>
    <p:sldId id="433" r:id="rId6"/>
    <p:sldId id="405" r:id="rId7"/>
    <p:sldId id="406" r:id="rId8"/>
    <p:sldId id="407" r:id="rId9"/>
    <p:sldId id="409" r:id="rId10"/>
    <p:sldId id="410" r:id="rId11"/>
    <p:sldId id="411" r:id="rId12"/>
    <p:sldId id="412" r:id="rId13"/>
    <p:sldId id="415" r:id="rId14"/>
    <p:sldId id="430" r:id="rId15"/>
    <p:sldId id="417" r:id="rId16"/>
    <p:sldId id="418" r:id="rId17"/>
    <p:sldId id="432" r:id="rId18"/>
    <p:sldId id="421" r:id="rId19"/>
    <p:sldId id="422" r:id="rId20"/>
    <p:sldId id="423" r:id="rId21"/>
    <p:sldId id="425" r:id="rId22"/>
    <p:sldId id="426" r:id="rId23"/>
    <p:sldId id="427" r:id="rId24"/>
    <p:sldId id="428" r:id="rId25"/>
    <p:sldId id="434" r:id="rId26"/>
    <p:sldId id="404" r:id="rId27"/>
    <p:sldId id="393" r:id="rId28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709A2BE3-2D0E-4BDF-9E7B-B5B14B6C6981}">
          <p14:sldIdLst>
            <p14:sldId id="274"/>
            <p14:sldId id="435"/>
            <p14:sldId id="429"/>
            <p14:sldId id="433"/>
          </p14:sldIdLst>
        </p14:section>
        <p14:section name="Content" id="{62B953B8-B832-47C6-9235-D817D1BAEB4D}">
          <p14:sldIdLst>
            <p14:sldId id="405"/>
            <p14:sldId id="406"/>
            <p14:sldId id="407"/>
            <p14:sldId id="409"/>
            <p14:sldId id="410"/>
            <p14:sldId id="411"/>
            <p14:sldId id="412"/>
            <p14:sldId id="415"/>
            <p14:sldId id="430"/>
            <p14:sldId id="417"/>
            <p14:sldId id="418"/>
            <p14:sldId id="432"/>
            <p14:sldId id="421"/>
            <p14:sldId id="422"/>
            <p14:sldId id="423"/>
            <p14:sldId id="425"/>
            <p14:sldId id="426"/>
            <p14:sldId id="427"/>
            <p14:sldId id="428"/>
          </p14:sldIdLst>
        </p14:section>
        <p14:section name="Conclusion" id="{10E03AB1-9AA8-4E86-9A64-D741901E50A2}">
          <p14:sldIdLst>
            <p14:sldId id="434"/>
            <p14:sldId id="404"/>
            <p14:sldId id="39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BABFF"/>
    <a:srgbClr val="005828"/>
    <a:srgbClr val="00B050"/>
    <a:srgbClr val="003760"/>
    <a:srgbClr val="0070C0"/>
    <a:srgbClr val="C6C0AA"/>
    <a:srgbClr val="FFF0D9"/>
    <a:srgbClr val="FFA72A"/>
    <a:srgbClr val="F0F5FA"/>
    <a:srgbClr val="1A8AFA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368" autoAdjust="0"/>
    <p:restoredTop sz="94533" autoAdjust="0"/>
  </p:normalViewPr>
  <p:slideViewPr>
    <p:cSldViewPr>
      <p:cViewPr varScale="1">
        <p:scale>
          <a:sx n="88" d="100"/>
          <a:sy n="88" d="100"/>
        </p:scale>
        <p:origin x="250" y="62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handoutMaster" Target="handoutMasters/handoutMaster1.xml"/><Relationship Id="rId8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5/22/2017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5/22/2017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1515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4515347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1805132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79229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3502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24038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24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29075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87667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7620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5/22/2017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3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3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16" name="Rectangle 15"/>
          <p:cNvSpPr/>
          <p:nvPr userDrawn="1"/>
        </p:nvSpPr>
        <p:spPr>
          <a:xfrm rot="20967018">
            <a:off x="52437" y="3176455"/>
            <a:ext cx="7313295" cy="1261884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0000" b="1" kern="1200" noProof="0" dirty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Questions?</a:t>
            </a:r>
            <a:endParaRPr lang="en-US" sz="100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887996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5/22/2017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72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softuni.or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0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s://softuni.bg/users/profile/show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hyperlink" Target="http://www.telenor.bg/" TargetMode="External"/><Relationship Id="rId18" Type="http://schemas.openxmlformats.org/officeDocument/2006/relationships/image" Target="../media/image18.png"/><Relationship Id="rId3" Type="http://schemas.openxmlformats.org/officeDocument/2006/relationships/hyperlink" Target="http://xs-software.com/" TargetMode="External"/><Relationship Id="rId7" Type="http://schemas.openxmlformats.org/officeDocument/2006/relationships/hyperlink" Target="http://www.indeavr.com/" TargetMode="External"/><Relationship Id="rId12" Type="http://schemas.openxmlformats.org/officeDocument/2006/relationships/image" Target="../media/image15.png"/><Relationship Id="rId17" Type="http://schemas.openxmlformats.org/officeDocument/2006/relationships/hyperlink" Target="https://netpeak.net/" TargetMode="External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hyperlink" Target="http://www.superhosting.bg/" TargetMode="External"/><Relationship Id="rId5" Type="http://schemas.openxmlformats.org/officeDocument/2006/relationships/hyperlink" Target="http://smartit.bg/" TargetMode="External"/><Relationship Id="rId15" Type="http://schemas.openxmlformats.org/officeDocument/2006/relationships/hyperlink" Target="http://www.softwaregroup-bg.com/" TargetMode="External"/><Relationship Id="rId10" Type="http://schemas.openxmlformats.org/officeDocument/2006/relationships/image" Target="../media/image14.png"/><Relationship Id="rId4" Type="http://schemas.openxmlformats.org/officeDocument/2006/relationships/image" Target="../media/image11.png"/><Relationship Id="rId9" Type="http://schemas.openxmlformats.org/officeDocument/2006/relationships/hyperlink" Target="http://www.infragistics.com/" TargetMode="External"/><Relationship Id="rId14" Type="http://schemas.openxmlformats.org/officeDocument/2006/relationships/image" Target="../media/image16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jpeg"/><Relationship Id="rId7" Type="http://schemas.openxmlformats.org/officeDocument/2006/relationships/image" Target="../media/image49.pn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8.png"/><Relationship Id="rId11" Type="http://schemas.openxmlformats.org/officeDocument/2006/relationships/image" Target="../media/image53.png"/><Relationship Id="rId5" Type="http://schemas.openxmlformats.org/officeDocument/2006/relationships/image" Target="../media/image47.png"/><Relationship Id="rId10" Type="http://schemas.openxmlformats.org/officeDocument/2006/relationships/image" Target="../media/image52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hyperlink" Target="https://softuni.bg/trainings/1634/databases-basics-mysql-may-2017" TargetMode="External"/><Relationship Id="rId7" Type="http://schemas.openxmlformats.org/officeDocument/2006/relationships/hyperlink" Target="https://www.facebook.com/groups/java.db.fund.may.2017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hyperlink" Target="https://softuni.bg/forum/categories/76/java-db-fundamentals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hyperlink" Target="https://www.heidisql.com/download.php" TargetMode="External"/><Relationship Id="rId7" Type="http://schemas.openxmlformats.org/officeDocument/2006/relationships/image" Target="../media/image5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hyperlink" Target="https://www.jetbrains.com/idea/?fromMenu" TargetMode="External"/><Relationship Id="rId4" Type="http://schemas.openxmlformats.org/officeDocument/2006/relationships/hyperlink" Target="https://dev.mysql.com/downloads/mysql/" TargetMode="Externa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hyperlink" Target="http://smartit.bg/" TargetMode="External"/><Relationship Id="rId13" Type="http://schemas.openxmlformats.org/officeDocument/2006/relationships/image" Target="../media/image13.png"/><Relationship Id="rId18" Type="http://schemas.openxmlformats.org/officeDocument/2006/relationships/hyperlink" Target="http://www.superhosting.bg/" TargetMode="External"/><Relationship Id="rId3" Type="http://schemas.openxmlformats.org/officeDocument/2006/relationships/hyperlink" Target="https://softuni.bg/courses/databases-basics-mysql" TargetMode="External"/><Relationship Id="rId21" Type="http://schemas.openxmlformats.org/officeDocument/2006/relationships/image" Target="../media/image16.png"/><Relationship Id="rId7" Type="http://schemas.openxmlformats.org/officeDocument/2006/relationships/image" Target="../media/image11.png"/><Relationship Id="rId12" Type="http://schemas.openxmlformats.org/officeDocument/2006/relationships/hyperlink" Target="http://www.indeavr.com/" TargetMode="External"/><Relationship Id="rId17" Type="http://schemas.openxmlformats.org/officeDocument/2006/relationships/image" Target="../media/image63.png"/><Relationship Id="rId2" Type="http://schemas.openxmlformats.org/officeDocument/2006/relationships/notesSlide" Target="../notesSlides/notesSlide7.xml"/><Relationship Id="rId16" Type="http://schemas.openxmlformats.org/officeDocument/2006/relationships/hyperlink" Target="http://netpeak.bg/" TargetMode="External"/><Relationship Id="rId20" Type="http://schemas.openxmlformats.org/officeDocument/2006/relationships/hyperlink" Target="http://www.telenor.bg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xs-software.com/" TargetMode="External"/><Relationship Id="rId11" Type="http://schemas.openxmlformats.org/officeDocument/2006/relationships/image" Target="../media/image62.png"/><Relationship Id="rId5" Type="http://schemas.openxmlformats.org/officeDocument/2006/relationships/image" Target="../media/image61.png"/><Relationship Id="rId15" Type="http://schemas.openxmlformats.org/officeDocument/2006/relationships/image" Target="../media/image14.png"/><Relationship Id="rId10" Type="http://schemas.openxmlformats.org/officeDocument/2006/relationships/hyperlink" Target="http://www.softwaregroup-bg.com/" TargetMode="External"/><Relationship Id="rId19" Type="http://schemas.openxmlformats.org/officeDocument/2006/relationships/image" Target="../media/image15.png"/><Relationship Id="rId4" Type="http://schemas.openxmlformats.org/officeDocument/2006/relationships/hyperlink" Target="http://www.luxoft.com/" TargetMode="External"/><Relationship Id="rId9" Type="http://schemas.openxmlformats.org/officeDocument/2006/relationships/image" Target="../media/image12.png"/><Relationship Id="rId14" Type="http://schemas.openxmlformats.org/officeDocument/2006/relationships/hyperlink" Target="http://www.infragistics.com/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reativecommons.org/licenses/by-nc-sa/3.0/deed.en_US" TargetMode="External"/><Relationship Id="rId5" Type="http://schemas.openxmlformats.org/officeDocument/2006/relationships/hyperlink" Target="http://telerikacademy.com/Courses/Courses/Details/185" TargetMode="External"/><Relationship Id="rId4" Type="http://schemas.openxmlformats.org/officeDocument/2006/relationships/image" Target="../media/image7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://softuni.org/" TargetMode="External"/><Relationship Id="rId7" Type="http://schemas.openxmlformats.org/officeDocument/2006/relationships/image" Target="../media/image64.png"/><Relationship Id="rId12" Type="http://schemas.openxmlformats.org/officeDocument/2006/relationships/image" Target="../media/image6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66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65.png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://www.facebook.com/SoftwareUniversity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579812" y="457200"/>
            <a:ext cx="7910299" cy="147635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Java Database </a:t>
            </a:r>
            <a:r>
              <a:rPr lang="en-US" dirty="0"/>
              <a:t>Fundamentals</a:t>
            </a:r>
            <a:br>
              <a:rPr lang="en-US" dirty="0"/>
            </a:br>
            <a:r>
              <a:rPr lang="en-US" dirty="0"/>
              <a:t>with </a:t>
            </a:r>
            <a:r>
              <a:rPr lang="en-US" dirty="0" smtClean="0"/>
              <a:t>MySQL </a:t>
            </a:r>
            <a:r>
              <a:rPr lang="en-US" dirty="0"/>
              <a:t>Server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579812" y="1965299"/>
            <a:ext cx="7910299" cy="1311301"/>
          </a:xfrm>
        </p:spPr>
        <p:txBody>
          <a:bodyPr>
            <a:normAutofit/>
          </a:bodyPr>
          <a:lstStyle/>
          <a:p>
            <a:r>
              <a:rPr lang="en-US" dirty="0"/>
              <a:t>Course Overview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684212" y="4800600"/>
            <a:ext cx="3187613" cy="525135"/>
          </a:xfrm>
        </p:spPr>
        <p:txBody>
          <a:bodyPr/>
          <a:lstStyle/>
          <a:p>
            <a:r>
              <a:rPr lang="en-US" noProof="1"/>
              <a:t>SoftUni</a:t>
            </a:r>
            <a:r>
              <a:rPr lang="en-US" dirty="0"/>
              <a:t>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84213" y="5270499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684212" y="5641061"/>
            <a:ext cx="3187613" cy="363552"/>
          </a:xfrm>
        </p:spPr>
        <p:txBody>
          <a:bodyPr/>
          <a:lstStyle/>
          <a:p>
            <a:r>
              <a:rPr lang="en-US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684212" y="5982223"/>
            <a:ext cx="3187613" cy="331235"/>
          </a:xfrm>
        </p:spPr>
        <p:txBody>
          <a:bodyPr/>
          <a:lstStyle/>
          <a:p>
            <a:r>
              <a:rPr lang="en-US" dirty="0">
                <a:hlinkClick r:id="rId3"/>
              </a:rPr>
              <a:t>http://softuni.bg</a:t>
            </a:r>
            <a:endParaRPr lang="en-US" dirty="0"/>
          </a:p>
        </p:txBody>
      </p:sp>
      <p:pic>
        <p:nvPicPr>
          <p:cNvPr id="1028" name="Picture 4" title="CC-BY-NC-SA License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5783" y="3219091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12" descr="http://softuni.bg" title="SoftUni Code Wizard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579812" y="3968769"/>
            <a:ext cx="2133598" cy="234148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rot="576164">
            <a:off x="5259146" y="3807577"/>
            <a:ext cx="1209755" cy="7201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Java DB</a:t>
            </a:r>
            <a:endParaRPr lang="en-US" b="1" spc="50" dirty="0">
              <a:ln w="9525" cmpd="sng">
                <a:solidFill>
                  <a:srgbClr val="FFA72A"/>
                </a:solidFill>
                <a:prstDash val="solid"/>
              </a:ln>
              <a:solidFill>
                <a:srgbClr val="FFF0D9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Basic</a:t>
            </a:r>
          </a:p>
        </p:txBody>
      </p:sp>
      <p:pic>
        <p:nvPicPr>
          <p:cNvPr id="17" name="Picture 16" descr="http://softuni.org" title="Software University Foundation">
            <a:hlinkClick r:id="rId7" tooltip="Software University Foundation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745783" y="2057400"/>
            <a:ext cx="2175525" cy="838552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4" name="Picture Placeholder 2"/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0417" t="-1115" r="-4533" b="1115"/>
          <a:stretch/>
        </p:blipFill>
        <p:spPr>
          <a:xfrm>
            <a:off x="6767513" y="3124200"/>
            <a:ext cx="4722812" cy="3048000"/>
          </a:xfr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18379">
            <a:off x="6536649" y="4133835"/>
            <a:ext cx="3134069" cy="2381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Topics</a:t>
            </a:r>
          </a:p>
        </p:txBody>
      </p:sp>
      <p:pic>
        <p:nvPicPr>
          <p:cNvPr id="6" name="Picture 2" descr="https://cdn0.iconfinder.com/data/icons/flatico/512/monitor_code__editor-51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8193" y="1546435"/>
            <a:ext cx="1806365" cy="1806365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DB intro, concepts overview, functionality</a:t>
            </a:r>
          </a:p>
          <a:p>
            <a:pPr>
              <a:lnSpc>
                <a:spcPct val="100000"/>
              </a:lnSpc>
            </a:pPr>
            <a:r>
              <a:rPr lang="en-US" dirty="0"/>
              <a:t>Data definition and data types</a:t>
            </a:r>
          </a:p>
          <a:p>
            <a:pPr>
              <a:lnSpc>
                <a:spcPct val="100000"/>
              </a:lnSpc>
            </a:pPr>
            <a:r>
              <a:rPr lang="en-US" dirty="0"/>
              <a:t>Basic CRUD, intro to SQL</a:t>
            </a:r>
          </a:p>
          <a:p>
            <a:pPr>
              <a:lnSpc>
                <a:spcPct val="100000"/>
              </a:lnSpc>
            </a:pPr>
            <a:r>
              <a:rPr lang="en-US" dirty="0"/>
              <a:t>Built-in </a:t>
            </a:r>
            <a:r>
              <a:rPr lang="en-US" dirty="0" smtClean="0"/>
              <a:t>functions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Data aggregation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Table Relations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Subqueries and </a:t>
            </a:r>
            <a:r>
              <a:rPr lang="en-US" dirty="0" smtClean="0"/>
              <a:t>JOINs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Functions, </a:t>
            </a:r>
            <a:r>
              <a:rPr lang="en-US" dirty="0" smtClean="0"/>
              <a:t>Triggers</a:t>
            </a:r>
            <a:r>
              <a:rPr lang="en-US" dirty="0"/>
              <a:t>, </a:t>
            </a:r>
            <a:r>
              <a:rPr lang="en-US" dirty="0" smtClean="0"/>
              <a:t>Transactions</a:t>
            </a:r>
            <a:endParaRPr lang="en-US" dirty="0"/>
          </a:p>
        </p:txBody>
      </p:sp>
      <p:pic>
        <p:nvPicPr>
          <p:cNvPr id="1026" name="Picture 2" descr="Резултат с изображение за content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5158" y="4195608"/>
            <a:ext cx="1906254" cy="1999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://media.tumblr.com/a1b563bf83b9bb363597c13e76fde1b4/tumblr_inline_mfsrwy0g4r1rxkxbn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61895">
            <a:off x="9754220" y="4620623"/>
            <a:ext cx="1530338" cy="13763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/>
        </p:spPr>
      </p:pic>
    </p:spTree>
    <p:extLst>
      <p:ext uri="{BB962C8B-B14F-4D97-AF65-F5344CB8AC3E}">
        <p14:creationId xmlns:p14="http://schemas.microsoft.com/office/powerpoint/2010/main" val="718881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626748" y="5580200"/>
            <a:ext cx="8938472" cy="820600"/>
          </a:xfrm>
        </p:spPr>
        <p:txBody>
          <a:bodyPr/>
          <a:lstStyle/>
          <a:p>
            <a:r>
              <a:rPr lang="en-US" dirty="0"/>
              <a:t>The Trainers Team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4561" y="914400"/>
            <a:ext cx="6242845" cy="4157832"/>
          </a:xfrm>
          <a:prstGeom prst="roundRect">
            <a:avLst>
              <a:gd name="adj" fmla="val 1547"/>
            </a:avLst>
          </a:prstGeom>
        </p:spPr>
      </p:pic>
    </p:spTree>
    <p:extLst>
      <p:ext uri="{BB962C8B-B14F-4D97-AF65-F5344CB8AC3E}">
        <p14:creationId xmlns:p14="http://schemas.microsoft.com/office/powerpoint/2010/main" val="2209424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8266199" cy="5570355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Ivan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</a:rPr>
              <a:t>Ivanov</a:t>
            </a:r>
            <a:endParaRPr lang="en-US" b="1" noProof="1">
              <a:solidFill>
                <a:schemeClr val="tx2">
                  <a:lumMod val="75000"/>
                </a:schemeClr>
              </a:solidFill>
            </a:endParaRP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noProof="1" smtClean="0"/>
              <a:t>Technical Trainer @ Software University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noProof="1"/>
              <a:t>Top performing student from the Software </a:t>
            </a:r>
            <a:r>
              <a:rPr lang="en-US" sz="3200" noProof="1" smtClean="0"/>
              <a:t>University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GB" sz="3200" noProof="1" smtClean="0"/>
              <a:t>Develops APIs and Libraries in his spare time</a:t>
            </a:r>
            <a:endParaRPr lang="en-US" sz="3200" noProof="1" smtClean="0"/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noProof="1" smtClean="0"/>
              <a:t>Interests </a:t>
            </a:r>
            <a:r>
              <a:rPr lang="en-US" sz="3200" noProof="1"/>
              <a:t>in back-end web development</a:t>
            </a:r>
            <a:r>
              <a:rPr lang="bg-BG" sz="3200" noProof="1"/>
              <a:t>,</a:t>
            </a:r>
            <a:r>
              <a:rPr lang="en-US" sz="3200" noProof="1"/>
              <a:t> Spring</a:t>
            </a:r>
            <a:r>
              <a:rPr lang="bg-BG" sz="3200" noProof="1"/>
              <a:t>,</a:t>
            </a:r>
            <a:r>
              <a:rPr lang="en-GB" sz="3200" noProof="1"/>
              <a:t> Vert.x and Java Technologies in general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Trainers Team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"/>
          <a:stretch/>
        </p:blipFill>
        <p:spPr>
          <a:xfrm>
            <a:off x="8685212" y="1647695"/>
            <a:ext cx="2800724" cy="3152905"/>
          </a:xfrm>
          <a:prstGeom prst="rect">
            <a:avLst/>
          </a:prstGeom>
          <a:ln>
            <a:solidFill>
              <a:schemeClr val="accent5">
                <a:lumMod val="20000"/>
                <a:lumOff val="80000"/>
                <a:alpha val="30000"/>
              </a:scheme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2275922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8266199" cy="5570355"/>
          </a:xfrm>
        </p:spPr>
        <p:txBody>
          <a:bodyPr/>
          <a:lstStyle/>
          <a:p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Vasil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</a:rPr>
              <a:t>Peevski</a:t>
            </a:r>
            <a:endParaRPr lang="en-US" b="1" noProof="1">
              <a:solidFill>
                <a:schemeClr val="tx2">
                  <a:lumMod val="75000"/>
                </a:schemeClr>
              </a:solidFill>
            </a:endParaRP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noProof="1"/>
              <a:t>Technical Trainer @ Software University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noProof="1" smtClean="0"/>
              <a:t>Senior Java Developer</a:t>
            </a:r>
            <a:endParaRPr lang="en-US" sz="3200" noProof="1"/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noProof="1"/>
              <a:t>Interests in education platforms and personal </a:t>
            </a:r>
            <a:r>
              <a:rPr lang="en-US" sz="3200" noProof="1" smtClean="0"/>
              <a:t>development</a:t>
            </a:r>
            <a:endParaRPr lang="bg-BG" sz="3200" noProof="1" smtClean="0"/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noProof="1" smtClean="0"/>
              <a:t>Interests</a:t>
            </a:r>
            <a:r>
              <a:rPr lang="bg-BG" sz="3200" noProof="1" smtClean="0"/>
              <a:t> </a:t>
            </a:r>
            <a:r>
              <a:rPr lang="en-US" sz="3200" noProof="1" smtClean="0"/>
              <a:t>in Spring Framework</a:t>
            </a:r>
            <a:r>
              <a:rPr lang="bg-BG" sz="3200" noProof="1" smtClean="0"/>
              <a:t>, </a:t>
            </a:r>
            <a:r>
              <a:rPr lang="en-US" sz="3200" noProof="1" smtClean="0"/>
              <a:t>Hibernate Framework, Maven, Jersey, Jackson, GSon</a:t>
            </a:r>
            <a:endParaRPr lang="en-GB" sz="3200" noProof="1"/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Trainers Team</a:t>
            </a:r>
            <a:r>
              <a:rPr lang="bg-BG" dirty="0"/>
              <a:t> (</a:t>
            </a:r>
            <a:r>
              <a:rPr lang="en-US" dirty="0"/>
              <a:t>2</a:t>
            </a:r>
            <a:r>
              <a:rPr lang="bg-BG" dirty="0"/>
              <a:t>)</a:t>
            </a:r>
            <a:endParaRPr lang="en-US" dirty="0"/>
          </a:p>
        </p:txBody>
      </p:sp>
      <p:pic>
        <p:nvPicPr>
          <p:cNvPr id="6" name="Картина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6612" y="1676400"/>
            <a:ext cx="2895600" cy="28956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843667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7284" y="4948085"/>
            <a:ext cx="10721128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/>
              <a:t>Database Basics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399533" y="5788744"/>
            <a:ext cx="9336630" cy="688256"/>
          </a:xfrm>
        </p:spPr>
        <p:txBody>
          <a:bodyPr/>
          <a:lstStyle/>
          <a:p>
            <a:r>
              <a:rPr lang="en-US" dirty="0"/>
              <a:t>Course Details and Schedule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6612" y="1760689"/>
            <a:ext cx="1929602" cy="1929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://kesypsy.web.auth.gr/images/icons/calendar-ic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3239" y="1760689"/>
            <a:ext cx="1927676" cy="1927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8854" y="877279"/>
            <a:ext cx="5541744" cy="3694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969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47718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4000"/>
              </a:lnSpc>
            </a:pPr>
            <a:r>
              <a:rPr lang="en-US" dirty="0"/>
              <a:t>Lessons: ~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20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hours </a:t>
            </a:r>
            <a:r>
              <a:rPr lang="en-US" dirty="0"/>
              <a:t>(onsite + YouTube videos)</a:t>
            </a:r>
          </a:p>
          <a:p>
            <a:pPr>
              <a:lnSpc>
                <a:spcPct val="114000"/>
              </a:lnSpc>
            </a:pPr>
            <a:r>
              <a:rPr lang="en-US" dirty="0"/>
              <a:t>Practical exercises (in class): ~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40 hours</a:t>
            </a:r>
          </a:p>
          <a:p>
            <a:pPr>
              <a:lnSpc>
                <a:spcPct val="114000"/>
              </a:lnSpc>
            </a:pPr>
            <a:r>
              <a:rPr lang="en-US" dirty="0"/>
              <a:t>Homework: ~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0-50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hours</a:t>
            </a:r>
          </a:p>
          <a:p>
            <a:pPr>
              <a:lnSpc>
                <a:spcPct val="114000"/>
              </a:lnSpc>
              <a:spcBef>
                <a:spcPts val="2400"/>
              </a:spcBef>
            </a:pPr>
            <a:r>
              <a:rPr lang="en-US" dirty="0"/>
              <a:t>Time frame</a:t>
            </a:r>
          </a:p>
          <a:p>
            <a:pPr lvl="1">
              <a:lnSpc>
                <a:spcPct val="114000"/>
              </a:lnSpc>
            </a:pPr>
            <a:r>
              <a:rPr lang="bg-BG" dirty="0" smtClean="0"/>
              <a:t>22</a:t>
            </a:r>
            <a:r>
              <a:rPr lang="en-US" dirty="0" smtClean="0"/>
              <a:t>-May-2017 </a:t>
            </a:r>
            <a:r>
              <a:rPr lang="en-US" dirty="0"/>
              <a:t>– </a:t>
            </a:r>
            <a:r>
              <a:rPr lang="en-US" dirty="0" smtClean="0"/>
              <a:t>24-Jun-2017</a:t>
            </a:r>
            <a:endParaRPr lang="en-US" dirty="0"/>
          </a:p>
        </p:txBody>
      </p:sp>
      <p:sp>
        <p:nvSpPr>
          <p:cNvPr id="47718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Training Duration and Schedule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319414" y="1472400"/>
            <a:ext cx="1727998" cy="17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9812" y="3578121"/>
            <a:ext cx="4005419" cy="267027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209037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/>
              <a:t>Students can either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Take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RFID chip </a:t>
            </a:r>
            <a:r>
              <a:rPr lang="en-US" dirty="0"/>
              <a:t>from SoftUni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Or use their own chip / card</a:t>
            </a:r>
            <a:r>
              <a:rPr lang="bg-BG" dirty="0"/>
              <a:t> (125</a:t>
            </a:r>
            <a:r>
              <a:rPr lang="en-US" dirty="0"/>
              <a:t> KHz)</a:t>
            </a:r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/>
              <a:t>Register your chip number in your SoftUni profile: </a:t>
            </a:r>
            <a:r>
              <a:rPr lang="en-US" dirty="0">
                <a:hlinkClick r:id="rId2"/>
              </a:rPr>
              <a:t>https://softuni.bg/users/profile/show</a:t>
            </a:r>
            <a:endParaRPr lang="en-US" dirty="0"/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/>
              <a:t>Check-in at the reception every time</a:t>
            </a:r>
            <a:r>
              <a:rPr lang="bg-BG" dirty="0"/>
              <a:t/>
            </a:r>
            <a:br>
              <a:rPr lang="bg-BG" dirty="0"/>
            </a:br>
            <a:r>
              <a:rPr lang="en-US" dirty="0"/>
              <a:t>when you come</a:t>
            </a:r>
            <a:r>
              <a:rPr lang="bg-BG" dirty="0"/>
              <a:t> </a:t>
            </a:r>
            <a:r>
              <a:rPr lang="en-US" dirty="0"/>
              <a:t>in SoftUni</a:t>
            </a:r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/>
              <a:t>See your last visits in your profile: </a:t>
            </a:r>
            <a:r>
              <a:rPr lang="en-US" dirty="0">
                <a:hlinkClick r:id="rId2"/>
              </a:rPr>
              <a:t>https://softuni.bg/users/profile/show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RFID Chip</a:t>
            </a:r>
          </a:p>
        </p:txBody>
      </p:sp>
      <p:pic>
        <p:nvPicPr>
          <p:cNvPr id="11" name="Picture 2" descr="http://www.robotshop.com/media/catalog/product/cache/1/image/515x515/9df78eab33525d08d6e5fb8d27136e95/p/a/parallax-125khz-rfid-tag-key-fob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2212" y="685800"/>
            <a:ext cx="2082394" cy="2082395"/>
          </a:xfrm>
          <a:prstGeom prst="roundRect">
            <a:avLst>
              <a:gd name="adj" fmla="val 1559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ttp://www.stronglink-rfid.com/image/readers/sl102a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6212" y="4114800"/>
            <a:ext cx="2265326" cy="2265326"/>
          </a:xfrm>
          <a:prstGeom prst="roundRect">
            <a:avLst>
              <a:gd name="adj" fmla="val 1559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0221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906256"/>
            <a:ext cx="8938472" cy="820600"/>
          </a:xfrm>
        </p:spPr>
        <p:txBody>
          <a:bodyPr/>
          <a:lstStyle/>
          <a:p>
            <a:r>
              <a:rPr lang="en-US" dirty="0"/>
              <a:t>Database Basics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446212" y="5792632"/>
            <a:ext cx="8938472" cy="688256"/>
          </a:xfrm>
        </p:spPr>
        <p:txBody>
          <a:bodyPr/>
          <a:lstStyle/>
          <a:p>
            <a:r>
              <a:rPr lang="en-US" dirty="0"/>
              <a:t>Evaluation Criteria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646612" y="609600"/>
            <a:ext cx="2819400" cy="399192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894" y="1824790"/>
            <a:ext cx="3539718" cy="274442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8" name="Picture 4" descr="http://www.nakov.com/wp-content/uploads/2014/05/image2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847012" y="2034103"/>
            <a:ext cx="3581400" cy="253789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4135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Mandatory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Final exam – 85%</a:t>
            </a:r>
          </a:p>
          <a:p>
            <a:pPr lvl="1"/>
            <a:r>
              <a:rPr lang="en-US" dirty="0"/>
              <a:t>Exercises &amp; homework – 15%</a:t>
            </a:r>
          </a:p>
          <a:p>
            <a:pPr>
              <a:spcBef>
                <a:spcPts val="1200"/>
              </a:spcBef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Bonuses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Presence in class – 5% bonus</a:t>
            </a:r>
          </a:p>
          <a:p>
            <a:pPr lvl="1"/>
            <a:r>
              <a:rPr lang="en-US" dirty="0"/>
              <a:t>Forum activity – bonus up to 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5</a:t>
            </a:r>
            <a:r>
              <a:rPr lang="en-US" dirty="0"/>
              <a:t>%</a:t>
            </a:r>
            <a:endParaRPr lang="bg-B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Scoring System for the Course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51812" y="4038600"/>
            <a:ext cx="3243214" cy="207610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s://www.gladstonebrookes.co.uk/wp-content/uploads/2013/10/credit-score-ic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81864">
            <a:off x="8084107" y="1669837"/>
            <a:ext cx="3238074" cy="1766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9730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Your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homework</a:t>
            </a:r>
            <a:r>
              <a:rPr lang="en-US" dirty="0"/>
              <a:t> is mainly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work in class</a:t>
            </a:r>
            <a:r>
              <a:rPr lang="en-US" dirty="0"/>
              <a:t>!</a:t>
            </a:r>
          </a:p>
          <a:p>
            <a:pPr lvl="1"/>
            <a:r>
              <a:rPr lang="en-US" dirty="0"/>
              <a:t>Lesson days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slides + live demos + exercises</a:t>
            </a:r>
          </a:p>
          <a:p>
            <a:pPr lvl="1"/>
            <a:r>
              <a:rPr lang="en-US" dirty="0"/>
              <a:t>Exercise days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only exercises</a:t>
            </a:r>
          </a:p>
          <a:p>
            <a:pPr>
              <a:spcBef>
                <a:spcPts val="2400"/>
              </a:spcBef>
            </a:pPr>
            <a:r>
              <a:rPr lang="en-US" dirty="0"/>
              <a:t>How to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submit</a:t>
            </a:r>
            <a:r>
              <a:rPr lang="en-US" dirty="0"/>
              <a:t> your homework?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en-US" dirty="0"/>
              <a:t>Submitted in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judge system</a:t>
            </a:r>
          </a:p>
          <a:p>
            <a:pPr>
              <a:spcBef>
                <a:spcPts val="2400"/>
              </a:spcBef>
            </a:pPr>
            <a:r>
              <a:rPr lang="en-US" dirty="0"/>
              <a:t>Do your homework when it's due!</a:t>
            </a:r>
          </a:p>
          <a:p>
            <a:pPr lvl="1"/>
            <a:r>
              <a:rPr lang="en-US" dirty="0"/>
              <a:t>Assignments pile up quickly</a:t>
            </a:r>
          </a:p>
          <a:p>
            <a:pPr>
              <a:spcBef>
                <a:spcPts val="2400"/>
              </a:spcBef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Assignments &amp; Exercises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531088" y="4343400"/>
            <a:ext cx="3049724" cy="194240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8988288" y="1371600"/>
            <a:ext cx="2135324" cy="2662128"/>
          </a:xfrm>
          <a:prstGeom prst="roundRect">
            <a:avLst>
              <a:gd name="adj" fmla="val 7491"/>
            </a:avLst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055416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SoftUni Diamond Partners</a:t>
            </a:r>
            <a:endParaRPr lang="bg-BG" dirty="0"/>
          </a:p>
        </p:txBody>
      </p:sp>
      <p:pic>
        <p:nvPicPr>
          <p:cNvPr id="19" name="Picture 18">
            <a:hlinkClick r:id="rId3"/>
          </p:cNvPr>
          <p:cNvPicPr>
            <a:picLocks noChangeAspect="1"/>
          </p:cNvPicPr>
          <p:nvPr/>
        </p:nvPicPr>
        <p:blipFill rotWithShape="1">
          <a:blip r:embed="rId4"/>
          <a:srcRect l="-16203" r="-16203"/>
          <a:stretch/>
        </p:blipFill>
        <p:spPr>
          <a:xfrm>
            <a:off x="7413466" y="2495622"/>
            <a:ext cx="3578539" cy="1240183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1" name="Picture 20">
            <a:hlinkClick r:id="rId5"/>
          </p:cNvPr>
          <p:cNvPicPr>
            <a:picLocks noChangeAspect="1"/>
          </p:cNvPicPr>
          <p:nvPr/>
        </p:nvPicPr>
        <p:blipFill rotWithShape="1">
          <a:blip r:embed="rId6"/>
          <a:srcRect l="-5908" r="-5908"/>
          <a:stretch/>
        </p:blipFill>
        <p:spPr>
          <a:xfrm>
            <a:off x="1196820" y="1066800"/>
            <a:ext cx="3578538" cy="122889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3" name="Picture 22">
            <a:hlinkClick r:id="rId7"/>
          </p:cNvPr>
          <p:cNvPicPr>
            <a:picLocks noChangeAspect="1"/>
          </p:cNvPicPr>
          <p:nvPr/>
        </p:nvPicPr>
        <p:blipFill rotWithShape="1">
          <a:blip r:embed="rId8"/>
          <a:srcRect l="-25003" r="-25003"/>
          <a:stretch/>
        </p:blipFill>
        <p:spPr>
          <a:xfrm>
            <a:off x="5017132" y="3935733"/>
            <a:ext cx="5974873" cy="1228894"/>
          </a:xfrm>
          <a:prstGeom prst="roundRect">
            <a:avLst>
              <a:gd name="adj" fmla="val 2953"/>
            </a:avLst>
          </a:prstGeom>
          <a:solidFill>
            <a:schemeClr val="tx1"/>
          </a:solidFill>
        </p:spPr>
      </p:pic>
      <p:pic>
        <p:nvPicPr>
          <p:cNvPr id="24" name="Picture 23">
            <a:hlinkClick r:id="rId9"/>
          </p:cNvPr>
          <p:cNvPicPr>
            <a:picLocks noChangeAspect="1"/>
          </p:cNvPicPr>
          <p:nvPr/>
        </p:nvPicPr>
        <p:blipFill rotWithShape="1">
          <a:blip r:embed="rId10"/>
          <a:srcRect l="-705" r="-705"/>
          <a:stretch/>
        </p:blipFill>
        <p:spPr>
          <a:xfrm>
            <a:off x="1196819" y="5364556"/>
            <a:ext cx="5974873" cy="122889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6" name="Picture 25">
            <a:hlinkClick r:id="rId11"/>
          </p:cNvPr>
          <p:cNvPicPr>
            <a:picLocks noChangeAspect="1"/>
          </p:cNvPicPr>
          <p:nvPr/>
        </p:nvPicPr>
        <p:blipFill rotWithShape="1">
          <a:blip r:embed="rId12"/>
          <a:srcRect t="-66530" b="-59505"/>
          <a:stretch/>
        </p:blipFill>
        <p:spPr>
          <a:xfrm>
            <a:off x="1196819" y="2495622"/>
            <a:ext cx="5974873" cy="1240182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7" name="Picture 26">
            <a:hlinkClick r:id="rId13"/>
          </p:cNvPr>
          <p:cNvPicPr>
            <a:picLocks noChangeAspect="1"/>
          </p:cNvPicPr>
          <p:nvPr/>
        </p:nvPicPr>
        <p:blipFill rotWithShape="1">
          <a:blip r:embed="rId14"/>
          <a:srcRect l="-14709" r="-14709"/>
          <a:stretch/>
        </p:blipFill>
        <p:spPr>
          <a:xfrm>
            <a:off x="1196819" y="3935733"/>
            <a:ext cx="3578539" cy="122889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3" name="Picture 2">
            <a:hlinkClick r:id="rId15"/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413466" y="5364556"/>
            <a:ext cx="3578539" cy="1228894"/>
          </a:xfrm>
          <a:prstGeom prst="roundRect">
            <a:avLst>
              <a:gd name="adj" fmla="val 3159"/>
            </a:avLst>
          </a:prstGeom>
        </p:spPr>
      </p:pic>
      <p:pic>
        <p:nvPicPr>
          <p:cNvPr id="11" name="Picture 10">
            <a:hlinkClick r:id="rId17"/>
          </p:cNvPr>
          <p:cNvPicPr>
            <a:picLocks noChangeAspect="1"/>
          </p:cNvPicPr>
          <p:nvPr/>
        </p:nvPicPr>
        <p:blipFill rotWithShape="1">
          <a:blip r:embed="rId18"/>
          <a:srcRect l="-9951" r="-9951"/>
          <a:stretch/>
        </p:blipFill>
        <p:spPr>
          <a:xfrm>
            <a:off x="5017133" y="1066800"/>
            <a:ext cx="5974872" cy="122889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643672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2411" y="1900001"/>
            <a:ext cx="7086600" cy="820600"/>
          </a:xfrm>
        </p:spPr>
        <p:txBody>
          <a:bodyPr/>
          <a:lstStyle/>
          <a:p>
            <a:pPr algn="r"/>
            <a:r>
              <a:rPr lang="en-US" dirty="0"/>
              <a:t>Resources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1" y="2862680"/>
            <a:ext cx="7924800" cy="719034"/>
          </a:xfrm>
        </p:spPr>
        <p:txBody>
          <a:bodyPr/>
          <a:lstStyle/>
          <a:p>
            <a:pPr algn="r"/>
            <a:r>
              <a:rPr lang="en-US" dirty="0"/>
              <a:t>What We Need Additionally?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4211" y="3752788"/>
            <a:ext cx="3918458" cy="26000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84987" y="3757290"/>
            <a:ext cx="1724025" cy="259551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8962" y="1219200"/>
            <a:ext cx="1619250" cy="1619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51212" y="457200"/>
            <a:ext cx="1600199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308611" y="438149"/>
            <a:ext cx="9144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756411" y="609599"/>
            <a:ext cx="762000" cy="783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71678" y="3990601"/>
            <a:ext cx="1734266" cy="2124386"/>
          </a:xfrm>
          <a:prstGeom prst="rect">
            <a:avLst/>
          </a:prstGeom>
          <a:noFill/>
          <a:effectLst>
            <a:glow rad="127000">
              <a:schemeClr val="accent4">
                <a:lumMod val="60000"/>
                <a:lumOff val="40000"/>
                <a:alpha val="25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162075">
            <a:off x="2613517" y="867926"/>
            <a:ext cx="1297553" cy="1530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014468" y="3894912"/>
            <a:ext cx="2457888" cy="245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90012" y="1216553"/>
            <a:ext cx="2460668" cy="2422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220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200"/>
              </a:spcBef>
              <a:spcAft>
                <a:spcPts val="1800"/>
              </a:spcAft>
            </a:pPr>
            <a:r>
              <a:rPr lang="en-US" dirty="0"/>
              <a:t>Official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web site</a:t>
            </a:r>
            <a:r>
              <a:rPr lang="en-US" dirty="0"/>
              <a:t>:</a:t>
            </a:r>
          </a:p>
          <a:p>
            <a:pPr>
              <a:spcBef>
                <a:spcPts val="1200"/>
              </a:spcBef>
              <a:spcAft>
                <a:spcPts val="1800"/>
              </a:spcAft>
            </a:pPr>
            <a:endParaRPr lang="en-US" sz="3200" dirty="0"/>
          </a:p>
          <a:p>
            <a:pPr>
              <a:spcBef>
                <a:spcPts val="1200"/>
              </a:spcBef>
              <a:spcAft>
                <a:spcPts val="1800"/>
              </a:spcAft>
            </a:pPr>
            <a:r>
              <a:rPr lang="en-US" sz="3200" dirty="0"/>
              <a:t>Official discussion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forum</a:t>
            </a:r>
            <a:r>
              <a:rPr lang="en-US" sz="3200" dirty="0"/>
              <a:t>:</a:t>
            </a:r>
          </a:p>
          <a:p>
            <a:pPr>
              <a:spcBef>
                <a:spcPts val="1200"/>
              </a:spcBef>
              <a:spcAft>
                <a:spcPts val="1800"/>
              </a:spcAft>
            </a:pPr>
            <a:endParaRPr lang="en-US" dirty="0"/>
          </a:p>
          <a:p>
            <a:pPr>
              <a:spcBef>
                <a:spcPts val="1200"/>
              </a:spcBef>
              <a:spcAft>
                <a:spcPts val="1800"/>
              </a:spcAft>
            </a:pPr>
            <a:r>
              <a:rPr lang="en-US" dirty="0"/>
              <a:t>Official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Facebook group</a:t>
            </a:r>
            <a:r>
              <a:rPr lang="en-US" dirty="0"/>
              <a:t>: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Web Site, Forum and FB Group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760411" y="1924966"/>
            <a:ext cx="8784931" cy="970634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28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  <a:hlinkClick r:id="rId3"/>
              </a:rPr>
              <a:t>softuni.bg/trainings/1634/databases-basics-mysql-may-2017</a:t>
            </a:r>
            <a:endParaRPr lang="en-US" sz="2800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760412" y="3694544"/>
            <a:ext cx="8763000" cy="75329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3200" b="1" noProof="1" smtClean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4"/>
              </a:rPr>
              <a:t>softuni.bg/forum/categories/76</a:t>
            </a:r>
            <a:endParaRPr lang="en-US" sz="3200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36374" y="3159069"/>
            <a:ext cx="1468238" cy="14682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83044" y="1410856"/>
            <a:ext cx="1374490" cy="1374490"/>
          </a:xfrm>
          <a:prstGeom prst="rect">
            <a:avLst/>
          </a:prstGeom>
        </p:spPr>
      </p:pic>
      <p:sp>
        <p:nvSpPr>
          <p:cNvPr id="16" name="Rounded Rectangle 6"/>
          <p:cNvSpPr/>
          <p:nvPr/>
        </p:nvSpPr>
        <p:spPr>
          <a:xfrm>
            <a:off x="760412" y="5560288"/>
            <a:ext cx="8763000" cy="75329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  <a:hlinkClick r:id="rId7"/>
              </a:rPr>
              <a:t>facebook.com/groups/752162754945802/</a:t>
            </a:r>
            <a:endParaRPr lang="en-US" sz="3200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1032" name="Picture 8" descr="Резултат с изображение за facebook icon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4175" y="4988165"/>
            <a:ext cx="1412635" cy="1412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157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lecture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slides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videos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homework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assignments</a:t>
            </a:r>
            <a:r>
              <a:rPr lang="en-US"/>
              <a:t>, 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projects</a:t>
            </a:r>
            <a:br>
              <a:rPr lang="en-US">
                <a:solidFill>
                  <a:schemeClr val="tx2">
                    <a:lumMod val="75000"/>
                  </a:schemeClr>
                </a:solidFill>
              </a:rPr>
            </a:br>
            <a:r>
              <a:rPr lang="en-US"/>
              <a:t>and </a:t>
            </a:r>
            <a:r>
              <a:rPr lang="en-US" dirty="0"/>
              <a:t>other resources are open content, available for free</a:t>
            </a:r>
          </a:p>
          <a:p>
            <a:pPr lvl="1"/>
            <a:r>
              <a:rPr lang="en-US" dirty="0"/>
              <a:t>Visit the course web site to access the course resources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Programming Basics Slides and Videos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75412" y="3429000"/>
            <a:ext cx="2736000" cy="27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>
            <a:off x="3625358" y="3371080"/>
            <a:ext cx="4818054" cy="29379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9412" y="3471369"/>
            <a:ext cx="2780017" cy="2737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0651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Software needed for this course: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MySQL </a:t>
            </a:r>
            <a:r>
              <a:rPr lang="en-US" dirty="0"/>
              <a:t>Server &amp; </a:t>
            </a:r>
            <a:r>
              <a:rPr lang="en-US" dirty="0" smtClean="0"/>
              <a:t>Workbench | </a:t>
            </a:r>
            <a:r>
              <a:rPr lang="en-US" dirty="0">
                <a:hlinkClick r:id="rId3"/>
              </a:rPr>
              <a:t>HeidiSQL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>
                <a:hlinkClick r:id="rId4"/>
              </a:rPr>
              <a:t>https://dev.mysql.com/downloads/mysql/</a:t>
            </a:r>
            <a:endParaRPr lang="en-US" dirty="0"/>
          </a:p>
          <a:p>
            <a:pPr lvl="1">
              <a:lnSpc>
                <a:spcPct val="110000"/>
              </a:lnSpc>
            </a:pPr>
            <a:r>
              <a:rPr lang="en-US" dirty="0" smtClean="0"/>
              <a:t>IntelliJ IDEA – </a:t>
            </a:r>
            <a:r>
              <a:rPr lang="en-US" dirty="0" smtClean="0">
                <a:hlinkClick r:id="rId5"/>
              </a:rPr>
              <a:t>https://www.jetbrains.com/idea/?fromMenu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Recommended Software</a:t>
            </a:r>
          </a:p>
        </p:txBody>
      </p:sp>
      <p:pic>
        <p:nvPicPr>
          <p:cNvPr id="14" name="Picture 13">
            <a:hlinkClick r:id="rId5"/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3433" y="4471505"/>
            <a:ext cx="2723321" cy="1407662"/>
          </a:xfrm>
          <a:prstGeom prst="roundRect">
            <a:avLst>
              <a:gd name="adj" fmla="val 2286"/>
            </a:avLst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1118" y="4343400"/>
            <a:ext cx="3983918" cy="166387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071" y="4346620"/>
            <a:ext cx="1660652" cy="1660652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920035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Introduction to Databases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 smtClean="0">
                <a:hlinkClick r:id="rId3"/>
              </a:rPr>
              <a:t>https://softuni.bg/courses/databases-basics-mysql</a:t>
            </a:r>
            <a:endParaRPr lang="en-US" dirty="0"/>
          </a:p>
        </p:txBody>
      </p:sp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0249" y="3996240"/>
            <a:ext cx="1726158" cy="932887"/>
          </a:xfrm>
          <a:prstGeom prst="roundRect">
            <a:avLst>
              <a:gd name="adj" fmla="val 2953"/>
            </a:avLst>
          </a:prstGeom>
        </p:spPr>
      </p:pic>
      <p:pic>
        <p:nvPicPr>
          <p:cNvPr id="15" name="Picture 14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60390" y="1255207"/>
            <a:ext cx="1752140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19" name="Picture 18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2764" y="1255208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20" name="Picture 19">
            <a:hlinkClick r:id="rId10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2764" y="5373443"/>
            <a:ext cx="3352800" cy="849557"/>
          </a:xfrm>
          <a:prstGeom prst="roundRect">
            <a:avLst>
              <a:gd name="adj" fmla="val 3159"/>
            </a:avLst>
          </a:prstGeom>
        </p:spPr>
      </p:pic>
      <p:pic>
        <p:nvPicPr>
          <p:cNvPr id="22" name="Picture 21">
            <a:hlinkClick r:id="rId12"/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358563" y="5373443"/>
            <a:ext cx="2753589" cy="849556"/>
          </a:xfrm>
          <a:prstGeom prst="roundRect">
            <a:avLst>
              <a:gd name="adj" fmla="val 2953"/>
            </a:avLst>
          </a:prstGeom>
        </p:spPr>
      </p:pic>
      <p:pic>
        <p:nvPicPr>
          <p:cNvPr id="23" name="Picture 22">
            <a:hlinkClick r:id="rId14"/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633728" y="5373443"/>
            <a:ext cx="4073042" cy="84955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765249" y="2577353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25" name="Picture 24">
            <a:hlinkClick r:id="rId18"/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377182" y="1391286"/>
            <a:ext cx="5993358" cy="550371"/>
          </a:xfrm>
          <a:prstGeom prst="roundRect">
            <a:avLst>
              <a:gd name="adj" fmla="val 3159"/>
            </a:avLst>
          </a:prstGeom>
        </p:spPr>
      </p:pic>
      <p:pic>
        <p:nvPicPr>
          <p:cNvPr id="4" name="Picture 3">
            <a:hlinkClick r:id="rId20"/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12764" y="2380769"/>
            <a:ext cx="1922519" cy="854925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39584116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88815" y="4724400"/>
            <a:ext cx="11804822" cy="1997079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2400" dirty="0"/>
              <a:t>Attribution: this work may contain portions from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5"/>
              </a:rPr>
              <a:t>Databases</a:t>
            </a:r>
            <a:r>
              <a:rPr lang="en-US" sz="2000" dirty="0"/>
              <a:t>" course by </a:t>
            </a:r>
            <a:r>
              <a:rPr lang="en-US" sz="2000" noProof="1"/>
              <a:t>Telerik Academy</a:t>
            </a:r>
            <a:r>
              <a:rPr lang="en-US" sz="2000" dirty="0"/>
              <a:t> under </a:t>
            </a:r>
            <a:r>
              <a:rPr lang="en-US" sz="2000" dirty="0">
                <a:hlinkClick r:id="rId6"/>
              </a:rPr>
              <a:t>CC-BY-NC-SA</a:t>
            </a:r>
            <a:r>
              <a:rPr lang="en-US" sz="2000" dirty="0"/>
              <a:t> license</a:t>
            </a:r>
          </a:p>
        </p:txBody>
      </p:sp>
    </p:spTree>
    <p:extLst>
      <p:ext uri="{BB962C8B-B14F-4D97-AF65-F5344CB8AC3E}">
        <p14:creationId xmlns:p14="http://schemas.microsoft.com/office/powerpoint/2010/main" val="40077658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Foundation – </a:t>
            </a:r>
            <a:r>
              <a:rPr lang="en-US" sz="3200" noProof="1">
                <a:hlinkClick r:id="rId3"/>
              </a:rPr>
              <a:t>softuni.org</a:t>
            </a:r>
            <a:endParaRPr lang="en-US" sz="32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>
                <a:hlinkClick r:id="rId6"/>
              </a:rPr>
              <a:t>forum.softuni.bg</a:t>
            </a:r>
            <a:endParaRPr lang="en-US" noProof="1"/>
          </a:p>
        </p:txBody>
      </p:sp>
      <p:pic>
        <p:nvPicPr>
          <p:cNvPr id="9" name="Picture 8" descr="http://softuni.bg" title="Software University">
            <a:hlinkClick r:id="rId4" tooltip="Software University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6400" y="1594686"/>
            <a:ext cx="1701050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descr="http://softuni.org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descr="http://www.facebook.com/SoftwareUniversity" title="Software University @ Facebook">
            <a:hlinkClick r:id="rId9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512062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6" tooltip="Software University Discussion Forum"/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4876800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4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62304" y="3093954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2416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Course Objectives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Course Program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Trainers Team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Course Schedule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Exams and Evaluation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Learning Resources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1026" name="Picture 2" descr="http://www.graphicsfuel.com/wp-content/uploads/2012/07/books-icon-51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46182" y="1156770"/>
            <a:ext cx="2272230" cy="227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3212" y="1486376"/>
            <a:ext cx="3574938" cy="46096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6212" y="3831530"/>
            <a:ext cx="2035872" cy="203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291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r>
              <a:rPr lang="en-US" sz="6000" b="1" dirty="0"/>
              <a:t/>
            </a:r>
            <a:br>
              <a:rPr lang="en-US" sz="6000" b="1" dirty="0"/>
            </a:br>
            <a:r>
              <a:rPr lang="en-US" sz="11500" b="1" dirty="0" smtClean="0"/>
              <a:t>#</a:t>
            </a:r>
            <a:r>
              <a:rPr lang="en-US" sz="11500" b="1" dirty="0" err="1" smtClean="0"/>
              <a:t>mysql</a:t>
            </a:r>
            <a:endParaRPr lang="en-US" sz="6000" b="1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18406826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1858638" y="1524000"/>
            <a:ext cx="8382000" cy="2806797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18464" y="3900303"/>
            <a:ext cx="11062348" cy="1568497"/>
          </a:xfrm>
        </p:spPr>
        <p:txBody>
          <a:bodyPr/>
          <a:lstStyle/>
          <a:p>
            <a:r>
              <a:rPr lang="en-US" dirty="0"/>
              <a:t>DB Fundamentals Module @ SoftUni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204264" y="5602568"/>
            <a:ext cx="9690748" cy="798231"/>
          </a:xfrm>
        </p:spPr>
        <p:txBody>
          <a:bodyPr/>
          <a:lstStyle/>
          <a:p>
            <a:r>
              <a:rPr lang="en-US" dirty="0"/>
              <a:t>Intensive 4 Months Databases Training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589212" y="1524000"/>
            <a:ext cx="7010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Database Fundamentals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8638" y="2447330"/>
            <a:ext cx="5040201" cy="1883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112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4 months </a:t>
            </a:r>
            <a:r>
              <a:rPr lang="en-US" dirty="0"/>
              <a:t>intensive database development training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4 times weekly</a:t>
            </a:r>
            <a:r>
              <a:rPr lang="en-US" dirty="0"/>
              <a:t>, lots of live coding, homework and projects</a:t>
            </a:r>
          </a:p>
          <a:p>
            <a:r>
              <a:rPr lang="en-US" dirty="0"/>
              <a:t>Part I –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DB Basics</a:t>
            </a:r>
          </a:p>
          <a:p>
            <a:pPr lvl="1"/>
            <a:r>
              <a:rPr lang="en-US" dirty="0" smtClean="0"/>
              <a:t>MySQL </a:t>
            </a:r>
            <a:r>
              <a:rPr lang="en-US" dirty="0"/>
              <a:t>Server Concepts, </a:t>
            </a:r>
            <a:r>
              <a:rPr lang="en-US" dirty="0" smtClean="0"/>
              <a:t>SQL, CRUD, </a:t>
            </a:r>
            <a:r>
              <a:rPr lang="en-US" dirty="0"/>
              <a:t>table relationships …</a:t>
            </a:r>
          </a:p>
          <a:p>
            <a:r>
              <a:rPr lang="en-US" dirty="0"/>
              <a:t>Part II –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DB Advanced</a:t>
            </a:r>
          </a:p>
          <a:p>
            <a:pPr lvl="1"/>
            <a:r>
              <a:rPr lang="en-US" dirty="0" smtClean="0"/>
              <a:t>Spring Data, Hibernate </a:t>
            </a:r>
            <a:r>
              <a:rPr lang="en-US" dirty="0"/>
              <a:t>Framework, advanced queries, architecture, working with JSON and XML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DB Fundamentals Module Goals</a:t>
            </a:r>
          </a:p>
        </p:txBody>
      </p:sp>
    </p:spTree>
    <p:extLst>
      <p:ext uri="{BB962C8B-B14F-4D97-AF65-F5344CB8AC3E}">
        <p14:creationId xmlns:p14="http://schemas.microsoft.com/office/powerpoint/2010/main" val="195837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 DB </a:t>
            </a:r>
            <a:r>
              <a:rPr lang="en-US" dirty="0"/>
              <a:t>Module at </a:t>
            </a:r>
            <a:r>
              <a:rPr lang="en-US" dirty="0" err="1"/>
              <a:t>SoftUni</a:t>
            </a:r>
            <a:r>
              <a:rPr lang="en-US" dirty="0"/>
              <a:t> – Timeline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527922" y="2876045"/>
            <a:ext cx="2778485" cy="3143755"/>
          </a:xfrm>
          <a:prstGeom prst="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200" b="1" dirty="0">
                <a:solidFill>
                  <a:prstClr val="black"/>
                </a:solidFill>
              </a:rPr>
              <a:t>Database</a:t>
            </a:r>
          </a:p>
          <a:p>
            <a:pPr algn="ctr"/>
            <a:r>
              <a:rPr lang="en-US" sz="2200" b="1" dirty="0">
                <a:solidFill>
                  <a:prstClr val="black"/>
                </a:solidFill>
              </a:rPr>
              <a:t>Basics</a:t>
            </a:r>
            <a:endParaRPr lang="bg-BG" sz="2200" b="1" dirty="0">
              <a:solidFill>
                <a:prstClr val="black"/>
              </a:solidFill>
            </a:endParaRPr>
          </a:p>
          <a:p>
            <a:endParaRPr lang="en-US" sz="1600" b="1" dirty="0">
              <a:solidFill>
                <a:prstClr val="black"/>
              </a:solidFill>
            </a:endParaRPr>
          </a:p>
          <a:p>
            <a:pPr>
              <a:spcBef>
                <a:spcPts val="600"/>
              </a:spcBef>
            </a:pPr>
            <a:r>
              <a:rPr lang="en-US" sz="1800" dirty="0">
                <a:solidFill>
                  <a:prstClr val="black"/>
                </a:solidFill>
              </a:rPr>
              <a:t>Lessons</a:t>
            </a:r>
            <a:r>
              <a:rPr lang="bg-BG" sz="1800" dirty="0">
                <a:solidFill>
                  <a:prstClr val="black"/>
                </a:solidFill>
              </a:rPr>
              <a:t> + </a:t>
            </a:r>
            <a:r>
              <a:rPr lang="en-US" sz="1800" dirty="0">
                <a:solidFill>
                  <a:prstClr val="black"/>
                </a:solidFill>
              </a:rPr>
              <a:t>exercises + exam</a:t>
            </a:r>
            <a:endParaRPr lang="bg-BG" sz="1800" dirty="0">
              <a:solidFill>
                <a:prstClr val="black"/>
              </a:solidFill>
            </a:endParaRPr>
          </a:p>
          <a:p>
            <a:pPr marL="174625" indent="-174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</a:rPr>
              <a:t>5</a:t>
            </a:r>
            <a:r>
              <a:rPr lang="bg-BG" sz="1800" dirty="0">
                <a:solidFill>
                  <a:prstClr val="black"/>
                </a:solidFill>
              </a:rPr>
              <a:t> </a:t>
            </a:r>
            <a:r>
              <a:rPr lang="en-US" sz="1800" dirty="0">
                <a:solidFill>
                  <a:prstClr val="black"/>
                </a:solidFill>
              </a:rPr>
              <a:t>weeks</a:t>
            </a:r>
            <a:r>
              <a:rPr lang="bg-BG" sz="1800" dirty="0">
                <a:solidFill>
                  <a:prstClr val="black"/>
                </a:solidFill>
              </a:rPr>
              <a:t> * </a:t>
            </a:r>
            <a:r>
              <a:rPr lang="en-US" sz="1800" dirty="0">
                <a:solidFill>
                  <a:prstClr val="black"/>
                </a:solidFill>
              </a:rPr>
              <a:t>4</a:t>
            </a:r>
            <a:r>
              <a:rPr lang="bg-BG" sz="1800" dirty="0">
                <a:solidFill>
                  <a:prstClr val="black"/>
                </a:solidFill>
              </a:rPr>
              <a:t> </a:t>
            </a:r>
            <a:r>
              <a:rPr lang="en-US" sz="1800" dirty="0">
                <a:solidFill>
                  <a:prstClr val="black"/>
                </a:solidFill>
              </a:rPr>
              <a:t>times / week</a:t>
            </a:r>
            <a:endParaRPr lang="bg-BG" sz="1800" dirty="0">
              <a:solidFill>
                <a:prstClr val="black"/>
              </a:solidFill>
            </a:endParaRPr>
          </a:p>
          <a:p>
            <a:pPr marL="174625" indent="-174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</a:rPr>
              <a:t>9 credits</a:t>
            </a:r>
          </a:p>
          <a:p>
            <a:pPr marL="174625" indent="-174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</a:rPr>
              <a:t>Start: </a:t>
            </a:r>
            <a:r>
              <a:rPr lang="en-US" sz="1800" dirty="0" smtClean="0">
                <a:solidFill>
                  <a:prstClr val="black"/>
                </a:solidFill>
              </a:rPr>
              <a:t>22-May-2017</a:t>
            </a:r>
            <a:endParaRPr lang="en-US" sz="1800" dirty="0">
              <a:solidFill>
                <a:prstClr val="black"/>
              </a:solidFill>
            </a:endParaRPr>
          </a:p>
          <a:p>
            <a:pPr marL="174625" indent="-174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</a:rPr>
              <a:t>Final exam: </a:t>
            </a:r>
            <a:r>
              <a:rPr lang="en-US" sz="1800" dirty="0" smtClean="0">
                <a:solidFill>
                  <a:prstClr val="black"/>
                </a:solidFill>
              </a:rPr>
              <a:t>24-June-2017</a:t>
            </a:r>
            <a:endParaRPr lang="en-US" sz="1800" dirty="0">
              <a:solidFill>
                <a:prstClr val="black"/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3366602" y="2876045"/>
            <a:ext cx="4815031" cy="3143754"/>
          </a:xfrm>
          <a:prstGeom prst="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200" b="1" dirty="0">
                <a:solidFill>
                  <a:prstClr val="black"/>
                </a:solidFill>
              </a:rPr>
              <a:t>Database</a:t>
            </a:r>
            <a:br>
              <a:rPr lang="en-US" sz="2200" b="1" dirty="0">
                <a:solidFill>
                  <a:prstClr val="black"/>
                </a:solidFill>
              </a:rPr>
            </a:br>
            <a:r>
              <a:rPr lang="en-US" sz="2200" b="1" dirty="0">
                <a:solidFill>
                  <a:prstClr val="black"/>
                </a:solidFill>
              </a:rPr>
              <a:t>Advanced</a:t>
            </a:r>
            <a:endParaRPr lang="bg-BG" sz="2200" b="1" dirty="0">
              <a:solidFill>
                <a:prstClr val="black"/>
              </a:solidFill>
            </a:endParaRPr>
          </a:p>
          <a:p>
            <a:endParaRPr lang="en-US" sz="1600" dirty="0">
              <a:solidFill>
                <a:prstClr val="black"/>
              </a:solidFill>
            </a:endParaRPr>
          </a:p>
          <a:p>
            <a:pPr>
              <a:spcBef>
                <a:spcPts val="600"/>
              </a:spcBef>
            </a:pPr>
            <a:r>
              <a:rPr lang="en-US" sz="1800" dirty="0">
                <a:solidFill>
                  <a:prstClr val="black"/>
                </a:solidFill>
              </a:rPr>
              <a:t>Lessons</a:t>
            </a:r>
            <a:r>
              <a:rPr lang="bg-BG" sz="1800" dirty="0">
                <a:solidFill>
                  <a:prstClr val="black"/>
                </a:solidFill>
              </a:rPr>
              <a:t> + </a:t>
            </a:r>
            <a:r>
              <a:rPr lang="en-US" sz="1800" dirty="0">
                <a:solidFill>
                  <a:prstClr val="black"/>
                </a:solidFill>
              </a:rPr>
              <a:t>exercises + teamwork + exam</a:t>
            </a:r>
            <a:endParaRPr lang="bg-BG" sz="1800" dirty="0">
              <a:solidFill>
                <a:prstClr val="black"/>
              </a:solidFill>
            </a:endParaRPr>
          </a:p>
          <a:p>
            <a:pPr marL="174625" indent="-174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</a:rPr>
              <a:t>8</a:t>
            </a:r>
            <a:r>
              <a:rPr lang="bg-BG" sz="1800" dirty="0">
                <a:solidFill>
                  <a:prstClr val="black"/>
                </a:solidFill>
              </a:rPr>
              <a:t> </a:t>
            </a:r>
            <a:r>
              <a:rPr lang="en-US" sz="1800" dirty="0">
                <a:solidFill>
                  <a:prstClr val="black"/>
                </a:solidFill>
              </a:rPr>
              <a:t>weeks</a:t>
            </a:r>
            <a:r>
              <a:rPr lang="bg-BG" sz="1800" dirty="0">
                <a:solidFill>
                  <a:prstClr val="black"/>
                </a:solidFill>
              </a:rPr>
              <a:t> * </a:t>
            </a:r>
            <a:r>
              <a:rPr lang="en-US" sz="1800" dirty="0">
                <a:solidFill>
                  <a:prstClr val="black"/>
                </a:solidFill>
              </a:rPr>
              <a:t>4</a:t>
            </a:r>
            <a:r>
              <a:rPr lang="bg-BG" sz="1800" dirty="0">
                <a:solidFill>
                  <a:prstClr val="black"/>
                </a:solidFill>
              </a:rPr>
              <a:t> </a:t>
            </a:r>
            <a:r>
              <a:rPr lang="en-US" sz="1800" dirty="0">
                <a:solidFill>
                  <a:prstClr val="black"/>
                </a:solidFill>
              </a:rPr>
              <a:t>times / week</a:t>
            </a:r>
          </a:p>
          <a:p>
            <a:pPr marL="174625" indent="-174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</a:rPr>
              <a:t>18 credits</a:t>
            </a:r>
          </a:p>
          <a:p>
            <a:pPr marL="174625" indent="-174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</a:rPr>
              <a:t>Start: </a:t>
            </a:r>
            <a:r>
              <a:rPr lang="en-US" sz="1800" dirty="0" smtClean="0">
                <a:solidFill>
                  <a:prstClr val="black"/>
                </a:solidFill>
              </a:rPr>
              <a:t>26-Jun-2017</a:t>
            </a:r>
            <a:endParaRPr lang="en-US" sz="1800" dirty="0">
              <a:solidFill>
                <a:prstClr val="black"/>
              </a:solidFill>
            </a:endParaRPr>
          </a:p>
          <a:p>
            <a:pPr marL="174625" indent="-174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</a:rPr>
              <a:t>Final exam: </a:t>
            </a:r>
            <a:r>
              <a:rPr lang="en-US" sz="1800" dirty="0" smtClean="0">
                <a:solidFill>
                  <a:prstClr val="black"/>
                </a:solidFill>
              </a:rPr>
              <a:t>13-Aug-2017</a:t>
            </a:r>
            <a:endParaRPr lang="en-US" sz="1800" dirty="0">
              <a:solidFill>
                <a:prstClr val="black"/>
              </a:solidFill>
            </a:endParaRPr>
          </a:p>
          <a:p>
            <a:pPr marL="174625" indent="-174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</a:rPr>
              <a:t>Teamwork defense: </a:t>
            </a:r>
            <a:r>
              <a:rPr lang="en-US" sz="1800" dirty="0" smtClean="0">
                <a:solidFill>
                  <a:prstClr val="black"/>
                </a:solidFill>
              </a:rPr>
              <a:t>18-Aug-2017</a:t>
            </a:r>
            <a:endParaRPr lang="bg-BG" sz="1800" dirty="0">
              <a:solidFill>
                <a:prstClr val="black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395314" y="1990563"/>
            <a:ext cx="11337898" cy="532600"/>
            <a:chOff x="395314" y="1838163"/>
            <a:chExt cx="9280498" cy="532600"/>
          </a:xfrm>
        </p:grpSpPr>
        <p:cxnSp>
          <p:nvCxnSpPr>
            <p:cNvPr id="71" name="Straight Connector 70"/>
            <p:cNvCxnSpPr/>
            <p:nvPr/>
          </p:nvCxnSpPr>
          <p:spPr>
            <a:xfrm>
              <a:off x="395314" y="2097141"/>
              <a:ext cx="9280498" cy="0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>
              <a:off x="511822" y="1838163"/>
              <a:ext cx="0" cy="517957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>
              <a:off x="2778154" y="1845485"/>
              <a:ext cx="0" cy="517957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>
              <a:off x="5044487" y="1852806"/>
              <a:ext cx="0" cy="517957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>
              <a:off x="1086978" y="1971313"/>
              <a:ext cx="0" cy="258978"/>
            </a:xfrm>
            <a:prstGeom prst="line">
              <a:avLst/>
            </a:prstGeom>
            <a:ln w="635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>
              <a:off x="2220444" y="1971313"/>
              <a:ext cx="0" cy="258978"/>
            </a:xfrm>
            <a:prstGeom prst="line">
              <a:avLst/>
            </a:prstGeom>
            <a:ln w="635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/>
          </p:nvCxnSpPr>
          <p:spPr>
            <a:xfrm>
              <a:off x="1653102" y="1978635"/>
              <a:ext cx="0" cy="258978"/>
            </a:xfrm>
            <a:prstGeom prst="line">
              <a:avLst/>
            </a:prstGeom>
            <a:ln w="635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>
              <a:off x="3353183" y="1978635"/>
              <a:ext cx="0" cy="258978"/>
            </a:xfrm>
            <a:prstGeom prst="line">
              <a:avLst/>
            </a:prstGeom>
            <a:ln w="635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/>
            <p:nvPr/>
          </p:nvCxnSpPr>
          <p:spPr>
            <a:xfrm>
              <a:off x="4486649" y="1978635"/>
              <a:ext cx="0" cy="258978"/>
            </a:xfrm>
            <a:prstGeom prst="line">
              <a:avLst/>
            </a:prstGeom>
            <a:ln w="635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/>
            <p:nvPr/>
          </p:nvCxnSpPr>
          <p:spPr>
            <a:xfrm>
              <a:off x="3919306" y="1985956"/>
              <a:ext cx="0" cy="258978"/>
            </a:xfrm>
            <a:prstGeom prst="line">
              <a:avLst/>
            </a:prstGeom>
            <a:ln w="635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9580156" y="1852806"/>
              <a:ext cx="0" cy="517957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5622647" y="1971313"/>
              <a:ext cx="0" cy="258978"/>
            </a:xfrm>
            <a:prstGeom prst="line">
              <a:avLst/>
            </a:prstGeom>
            <a:ln w="635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6756113" y="1971313"/>
              <a:ext cx="0" cy="258978"/>
            </a:xfrm>
            <a:prstGeom prst="line">
              <a:avLst/>
            </a:prstGeom>
            <a:ln w="635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6188771" y="1978635"/>
              <a:ext cx="0" cy="258978"/>
            </a:xfrm>
            <a:prstGeom prst="line">
              <a:avLst/>
            </a:prstGeom>
            <a:ln w="635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7888852" y="1978635"/>
              <a:ext cx="0" cy="258978"/>
            </a:xfrm>
            <a:prstGeom prst="line">
              <a:avLst/>
            </a:prstGeom>
            <a:ln w="635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9022318" y="1978635"/>
              <a:ext cx="0" cy="258978"/>
            </a:xfrm>
            <a:prstGeom prst="line">
              <a:avLst/>
            </a:prstGeom>
            <a:ln w="635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8454975" y="1985956"/>
              <a:ext cx="0" cy="258978"/>
            </a:xfrm>
            <a:prstGeom prst="line">
              <a:avLst/>
            </a:prstGeom>
            <a:ln w="635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44" name="TextBox 43"/>
          <p:cNvSpPr txBox="1"/>
          <p:nvPr/>
        </p:nvSpPr>
        <p:spPr>
          <a:xfrm>
            <a:off x="10239378" y="2876044"/>
            <a:ext cx="1493835" cy="3143755"/>
          </a:xfrm>
          <a:prstGeom prst="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200" b="1" dirty="0">
                <a:solidFill>
                  <a:prstClr val="black"/>
                </a:solidFill>
              </a:rPr>
              <a:t>Re-Take Exams</a:t>
            </a:r>
            <a:endParaRPr lang="bg-BG" sz="2200" b="1" dirty="0">
              <a:solidFill>
                <a:prstClr val="black"/>
              </a:solidFill>
            </a:endParaRPr>
          </a:p>
          <a:p>
            <a:endParaRPr lang="en-US" sz="1600" dirty="0">
              <a:solidFill>
                <a:prstClr val="black"/>
              </a:solidFill>
            </a:endParaRPr>
          </a:p>
          <a:p>
            <a:pPr>
              <a:spcBef>
                <a:spcPts val="600"/>
              </a:spcBef>
            </a:pPr>
            <a:r>
              <a:rPr lang="en-US" sz="1800" dirty="0">
                <a:solidFill>
                  <a:prstClr val="black"/>
                </a:solidFill>
              </a:rPr>
              <a:t>2 exams @ one week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22668" y="1504890"/>
            <a:ext cx="15745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22-May-2017</a:t>
            </a:r>
            <a:endParaRPr lang="en-US" sz="2000" dirty="0"/>
          </a:p>
        </p:txBody>
      </p:sp>
      <p:sp>
        <p:nvSpPr>
          <p:cNvPr id="48" name="TextBox 47"/>
          <p:cNvSpPr txBox="1"/>
          <p:nvPr/>
        </p:nvSpPr>
        <p:spPr>
          <a:xfrm>
            <a:off x="3090800" y="1504890"/>
            <a:ext cx="14718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26-Jun-2017</a:t>
            </a:r>
            <a:endParaRPr lang="en-US" sz="2000" dirty="0"/>
          </a:p>
        </p:txBody>
      </p:sp>
      <p:sp>
        <p:nvSpPr>
          <p:cNvPr id="50" name="TextBox 49"/>
          <p:cNvSpPr txBox="1"/>
          <p:nvPr/>
        </p:nvSpPr>
        <p:spPr>
          <a:xfrm>
            <a:off x="7923212" y="1504890"/>
            <a:ext cx="15247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18-Aug-2017</a:t>
            </a:r>
            <a:endParaRPr lang="en-US" sz="2000" dirty="0"/>
          </a:p>
        </p:txBody>
      </p:sp>
      <p:sp>
        <p:nvSpPr>
          <p:cNvPr id="32" name="TextBox 31"/>
          <p:cNvSpPr txBox="1"/>
          <p:nvPr/>
        </p:nvSpPr>
        <p:spPr>
          <a:xfrm>
            <a:off x="10056812" y="1494992"/>
            <a:ext cx="1502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03-Sep-2017</a:t>
            </a:r>
            <a:endParaRPr lang="en-US" sz="2000" dirty="0"/>
          </a:p>
        </p:txBody>
      </p:sp>
      <p:cxnSp>
        <p:nvCxnSpPr>
          <p:cNvPr id="64" name="Straight Connector 63"/>
          <p:cNvCxnSpPr/>
          <p:nvPr/>
        </p:nvCxnSpPr>
        <p:spPr>
          <a:xfrm>
            <a:off x="8166243" y="1997885"/>
            <a:ext cx="0" cy="517957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8241828" y="2876044"/>
            <a:ext cx="1921965" cy="3143755"/>
          </a:xfrm>
          <a:prstGeom prst="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100" b="1" dirty="0" err="1" smtClean="0">
                <a:solidFill>
                  <a:prstClr val="black"/>
                </a:solidFill>
              </a:rPr>
              <a:t>SoftUni</a:t>
            </a:r>
            <a:r>
              <a:rPr lang="en-US" sz="2100" b="1" dirty="0">
                <a:solidFill>
                  <a:prstClr val="black"/>
                </a:solidFill>
              </a:rPr>
              <a:t/>
            </a:r>
            <a:br>
              <a:rPr lang="en-US" sz="2100" b="1" dirty="0">
                <a:solidFill>
                  <a:prstClr val="black"/>
                </a:solidFill>
              </a:rPr>
            </a:br>
            <a:r>
              <a:rPr lang="en-US" sz="2100" b="1" dirty="0" smtClean="0">
                <a:solidFill>
                  <a:prstClr val="black"/>
                </a:solidFill>
              </a:rPr>
              <a:t>Vacation</a:t>
            </a:r>
            <a:endParaRPr lang="bg-BG" sz="2100" b="1" dirty="0">
              <a:solidFill>
                <a:prstClr val="black"/>
              </a:solidFill>
            </a:endParaRPr>
          </a:p>
          <a:p>
            <a:endParaRPr lang="en-US" sz="1400" dirty="0">
              <a:solidFill>
                <a:prstClr val="black"/>
              </a:solidFill>
            </a:endParaRPr>
          </a:p>
        </p:txBody>
      </p:sp>
      <p:cxnSp>
        <p:nvCxnSpPr>
          <p:cNvPr id="68" name="Straight Connector 67"/>
          <p:cNvCxnSpPr/>
          <p:nvPr/>
        </p:nvCxnSpPr>
        <p:spPr>
          <a:xfrm>
            <a:off x="10239378" y="2005206"/>
            <a:ext cx="0" cy="517957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8864844" y="2138356"/>
            <a:ext cx="0" cy="258978"/>
          </a:xfrm>
          <a:prstGeom prst="line">
            <a:avLst/>
          </a:prstGeom>
          <a:ln w="63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4384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animBg="1"/>
      <p:bldP spid="67" grpId="0" animBg="1"/>
      <p:bldP spid="44" grpId="0" animBg="1"/>
      <p:bldP spid="4" grpId="0"/>
      <p:bldP spid="48" grpId="0"/>
      <p:bldP spid="50" grpId="0"/>
      <p:bldP spid="32" grpId="0"/>
      <p:bldP spid="6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3628" y="4910357"/>
            <a:ext cx="8938472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/>
              <a:t>Database Basics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583628" y="5751456"/>
            <a:ext cx="8938472" cy="688256"/>
          </a:xfrm>
        </p:spPr>
        <p:txBody>
          <a:bodyPr/>
          <a:lstStyle/>
          <a:p>
            <a:r>
              <a:rPr lang="en-US" dirty="0"/>
              <a:t>Course Objectives &amp; Program</a:t>
            </a:r>
          </a:p>
        </p:txBody>
      </p:sp>
      <p:pic>
        <p:nvPicPr>
          <p:cNvPr id="10" name="Picture Placeholder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7916" t="-21824" r="-4532" b="1115"/>
          <a:stretch/>
        </p:blipFill>
        <p:spPr>
          <a:xfrm>
            <a:off x="3733800" y="902146"/>
            <a:ext cx="4646612" cy="3679212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12" name="Picture 2" descr="https://cdn0.iconfinder.com/data/icons/flatico/512/monitor_code__editor-51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44007">
            <a:off x="1076641" y="1859986"/>
            <a:ext cx="1901667" cy="1901665"/>
          </a:xfrm>
          <a:prstGeom prst="ellipse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808412" y="902146"/>
            <a:ext cx="17716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chemeClr val="accent1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Basics</a:t>
            </a:r>
          </a:p>
        </p:txBody>
      </p:sp>
      <p:pic>
        <p:nvPicPr>
          <p:cNvPr id="9" name="Picture 2" descr="http://media.tumblr.com/a1b563bf83b9bb363597c13e76fde1b4/tumblr_inline_mfsrwy0g4r1rxkxbn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8612" y="2018314"/>
            <a:ext cx="1743249" cy="156782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4076945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9180599" cy="5570355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/>
              <a:t>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Database Basics </a:t>
            </a:r>
            <a:r>
              <a:rPr lang="en-US" dirty="0"/>
              <a:t>course provides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Basic database and query concepts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Establishes fundamentals for further DB trainings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Content: SQL syntax, data types, programmability</a:t>
            </a:r>
          </a:p>
          <a:p>
            <a:pPr>
              <a:lnSpc>
                <a:spcPct val="110000"/>
              </a:lnSpc>
            </a:pPr>
            <a:r>
              <a:rPr lang="en-US" dirty="0"/>
              <a:t>What is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NOT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covered</a:t>
            </a:r>
            <a:r>
              <a:rPr lang="en-US" dirty="0"/>
              <a:t>?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Client-side implementations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API Libraries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Objectives</a:t>
            </a:r>
          </a:p>
        </p:txBody>
      </p:sp>
      <p:pic>
        <p:nvPicPr>
          <p:cNvPr id="1026" name="Picture 2" descr="Резултат с изображение за missing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6945" y="4148398"/>
            <a:ext cx="1963534" cy="1963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://media.tumblr.com/a1b563bf83b9bb363597c13e76fde1b4/tumblr_inline_mfsrwy0g4r1rxkxb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9612" y="1828800"/>
            <a:ext cx="1530338" cy="137634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2981886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oftUni 16x9">
  <a:themeElements>
    <a:clrScheme name="Custom 1">
      <a:dk1>
        <a:sysClr val="windowText" lastClr="000000"/>
      </a:dk1>
      <a:lt1>
        <a:sysClr val="window" lastClr="FFFFFF"/>
      </a:lt1>
      <a:dk2>
        <a:srgbClr val="D9D5C7"/>
      </a:dk2>
      <a:lt2>
        <a:srgbClr val="FBEEDC"/>
      </a:lt2>
      <a:accent1>
        <a:srgbClr val="F3BE60"/>
      </a:accent1>
      <a:accent2>
        <a:srgbClr val="00B050"/>
      </a:accent2>
      <a:accent3>
        <a:srgbClr val="3BABFF"/>
      </a:accent3>
      <a:accent4>
        <a:srgbClr val="7030A0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Software-University-Foundation</Template>
  <TotalTime>350</TotalTime>
  <Words>724</Words>
  <Application>Microsoft Office PowerPoint</Application>
  <PresentationFormat>Custom</PresentationFormat>
  <Paragraphs>184</Paragraphs>
  <Slides>26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Arial</vt:lpstr>
      <vt:lpstr>Calibri</vt:lpstr>
      <vt:lpstr>Consolas</vt:lpstr>
      <vt:lpstr>Wingdings</vt:lpstr>
      <vt:lpstr>Wingdings 2</vt:lpstr>
      <vt:lpstr>SoftUni 16x9</vt:lpstr>
      <vt:lpstr>Java Database Fundamentals with MySQL Server</vt:lpstr>
      <vt:lpstr>SoftUni Diamond Partners</vt:lpstr>
      <vt:lpstr>Table of Contents</vt:lpstr>
      <vt:lpstr>Questions</vt:lpstr>
      <vt:lpstr>DB Fundamentals Module @ SoftUni</vt:lpstr>
      <vt:lpstr>DB Fundamentals Module Goals</vt:lpstr>
      <vt:lpstr>Java DB Module at SoftUni – Timeline</vt:lpstr>
      <vt:lpstr>Database Basics</vt:lpstr>
      <vt:lpstr>Course Objectives</vt:lpstr>
      <vt:lpstr>Course Topics</vt:lpstr>
      <vt:lpstr>The Trainers Team</vt:lpstr>
      <vt:lpstr>Trainers Team</vt:lpstr>
      <vt:lpstr>Trainers Team (2)</vt:lpstr>
      <vt:lpstr>Database Basics</vt:lpstr>
      <vt:lpstr>Training Duration and Schedule</vt:lpstr>
      <vt:lpstr>Your RFID Chip</vt:lpstr>
      <vt:lpstr>Database Basics</vt:lpstr>
      <vt:lpstr>Scoring System for the Course</vt:lpstr>
      <vt:lpstr>Homework Assignments &amp; Exercises</vt:lpstr>
      <vt:lpstr>Resources</vt:lpstr>
      <vt:lpstr>Course Web Site, Forum and FB Group</vt:lpstr>
      <vt:lpstr>The Programming Basics Slides and Videos</vt:lpstr>
      <vt:lpstr>Recommended Software</vt:lpstr>
      <vt:lpstr>Introduction to Databases</vt:lpstr>
      <vt:lpstr>License</vt:lpstr>
      <vt:lpstr>Free Trainings @ Software University</vt:lpstr>
    </vt:vector>
  </TitlesOfParts>
  <Manager/>
  <Company>Software University (SoftUni)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Software University</dc:title>
  <dc:subject>Software Development Course</dc:subject>
  <dc:creator>Software University Foundation</dc:creator>
  <cp:keywords>Databases, SQL, programming, SoftUni, Software University, programming, software development, software engineering, course, database systems</cp:keywords>
  <dc:description>Software University Foundation - http://softuni.org</dc:description>
  <cp:lastModifiedBy>Ивайло Желев</cp:lastModifiedBy>
  <cp:revision>56</cp:revision>
  <dcterms:created xsi:type="dcterms:W3CDTF">2014-01-02T17:00:34Z</dcterms:created>
  <dcterms:modified xsi:type="dcterms:W3CDTF">2017-05-22T10:13:37Z</dcterms:modified>
  <cp:category>db;databases;sql;programming;computer programming;software development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